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5"/>
  </p:notesMasterIdLst>
  <p:sldIdLst>
    <p:sldId id="256" r:id="rId2"/>
    <p:sldId id="271" r:id="rId3"/>
    <p:sldId id="258" r:id="rId4"/>
    <p:sldId id="259" r:id="rId5"/>
    <p:sldId id="261" r:id="rId6"/>
    <p:sldId id="262" r:id="rId7"/>
    <p:sldId id="263" r:id="rId8"/>
    <p:sldId id="264" r:id="rId9"/>
    <p:sldId id="265" r:id="rId10"/>
    <p:sldId id="266"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5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FC280-8219-45D9-9FB2-21E5339C33AB}" type="datetimeFigureOut">
              <a:rPr lang="en-US" smtClean="0"/>
              <a:t>4/7/2021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6EC3AD-2519-467D-9706-91D0A1979C95}" type="slidenum">
              <a:rPr lang="en-US" smtClean="0"/>
              <a:t>‹#›</a:t>
            </a:fld>
            <a:endParaRPr lang="en-US"/>
          </a:p>
        </p:txBody>
      </p:sp>
    </p:spTree>
    <p:extLst>
      <p:ext uri="{BB962C8B-B14F-4D97-AF65-F5344CB8AC3E}">
        <p14:creationId xmlns:p14="http://schemas.microsoft.com/office/powerpoint/2010/main" val="1655629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The bank serves a wide variety of customers including individual customers, SMEs and large corporations offering investing, asset management, and risk management of products.  </a:t>
            </a:r>
          </a:p>
          <a:p>
            <a:pPr algn="just"/>
            <a:r>
              <a:rPr lang="en-US" dirty="0"/>
              <a:t>The bank is currently considered the second-largest banking facility in the US, and consequently ranks the eight largest bank globally. </a:t>
            </a:r>
          </a:p>
          <a:p>
            <a:pPr algn="just"/>
            <a:r>
              <a:rPr lang="en-US" dirty="0"/>
              <a:t>In the United States today, the bank has an observably significant customer base, serving an approximate of 11% of all bank deposits (Bank of America,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ea typeface="Calibri" panose="020F0502020204030204" pitchFamily="34" charset="0"/>
              </a:rPr>
              <a:t>Russia inherited her banking from the soviet Union, with over 1100 financial institutions and almost 3300 branches. </a:t>
            </a:r>
            <a:endParaRPr lang="en-US" dirty="0"/>
          </a:p>
          <a:p>
            <a:r>
              <a:rPr lang="en-US" dirty="0"/>
              <a:t>The great economy of Russia is what enables it to have effective international relations with other nations, through globalization. Therefore, investment of Bank of America will ensure that the community is boosted.  </a:t>
            </a:r>
          </a:p>
        </p:txBody>
      </p:sp>
      <p:sp>
        <p:nvSpPr>
          <p:cNvPr id="4" name="Slide Number Placeholder 3"/>
          <p:cNvSpPr>
            <a:spLocks noGrp="1"/>
          </p:cNvSpPr>
          <p:nvPr>
            <p:ph type="sldNum" sz="quarter" idx="5"/>
          </p:nvPr>
        </p:nvSpPr>
        <p:spPr/>
        <p:txBody>
          <a:bodyPr/>
          <a:lstStyle/>
          <a:p>
            <a:fld id="{0F6EC3AD-2519-467D-9706-91D0A1979C95}" type="slidenum">
              <a:rPr lang="en-US" smtClean="0"/>
              <a:t>3</a:t>
            </a:fld>
            <a:endParaRPr lang="en-US"/>
          </a:p>
        </p:txBody>
      </p:sp>
    </p:spTree>
    <p:extLst>
      <p:ext uri="{BB962C8B-B14F-4D97-AF65-F5344CB8AC3E}">
        <p14:creationId xmlns:p14="http://schemas.microsoft.com/office/powerpoint/2010/main" val="999933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Adjustments can be made in terms of Decentralization, Deciding on a level of involvement Developing a global mindset, and Sensitivity to cultural differences to ensure successful expansion into Russia. Decentralization reduces the burden of communication by top executive management, offers quick, and better decisions, supports diversifications, and motivates the subordinate members to deal with cultural differences.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12</a:t>
            </a:fld>
            <a:endParaRPr lang="en-US"/>
          </a:p>
        </p:txBody>
      </p:sp>
    </p:spTree>
    <p:extLst>
      <p:ext uri="{BB962C8B-B14F-4D97-AF65-F5344CB8AC3E}">
        <p14:creationId xmlns:p14="http://schemas.microsoft.com/office/powerpoint/2010/main" val="1195952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effectLst/>
                <a:latin typeface="Georgia" panose="02040502050405020303" pitchFamily="18" charset="0"/>
              </a:rPr>
              <a:t>The diamond theory of national advantage argues that characteristics of a nation are important to the success of a business institutions in both local and international markets.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15" dirty="0">
                <a:solidFill>
                  <a:srgbClr val="282828"/>
                </a:solidFill>
                <a:effectLst/>
                <a:latin typeface="Lava Std"/>
                <a:ea typeface="Calibri" panose="020F0502020204030204" pitchFamily="34" charset="0"/>
                <a:cs typeface="Times New Roman" panose="02020603050405020304" pitchFamily="18" charset="0"/>
              </a:rPr>
              <a:t>the competitive advantage of a nation is dependent on the capability of the industry it exists in to advance and become innovative. Organizations are able to attain competitive advantage due to the pressure and challenges offered by the market. They therefore benefit from local rivals, home-based suppliers, and local customers.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Major banks i</a:t>
            </a:r>
            <a:r>
              <a:rPr lang="en-US" sz="1800" b="0" dirty="0"/>
              <a:t>n Russia that </a:t>
            </a:r>
            <a:r>
              <a:rPr lang="en-US" sz="1800" b="0" dirty="0">
                <a:solidFill>
                  <a:schemeClr val="tx1"/>
                </a:solidFill>
              </a:rPr>
              <a:t>may offer rivalry involve </a:t>
            </a:r>
            <a:r>
              <a:rPr lang="en-US" sz="1800" b="0" i="0" dirty="0">
                <a:solidFill>
                  <a:schemeClr val="tx1"/>
                </a:solidFill>
                <a:effectLst/>
                <a:latin typeface="arial" panose="020B0604020202020204" pitchFamily="34" charset="0"/>
              </a:rPr>
              <a:t>Sberbank, VTB Bank, Alfa Bank, </a:t>
            </a:r>
            <a:r>
              <a:rPr lang="en-US" sz="1800" b="0" i="0" dirty="0" err="1">
                <a:solidFill>
                  <a:schemeClr val="tx1"/>
                </a:solidFill>
                <a:effectLst/>
                <a:latin typeface="arial" panose="020B0604020202020204" pitchFamily="34" charset="0"/>
              </a:rPr>
              <a:t>Gazprombank</a:t>
            </a:r>
            <a:r>
              <a:rPr lang="en-US" sz="1800" b="0" i="0" dirty="0">
                <a:solidFill>
                  <a:schemeClr val="tx1"/>
                </a:solidFill>
                <a:effectLst/>
                <a:latin typeface="arial" panose="020B0604020202020204" pitchFamily="34" charset="0"/>
              </a:rPr>
              <a:t> (GPB), </a:t>
            </a:r>
            <a:r>
              <a:rPr lang="en-US" sz="1800" b="0" i="0" dirty="0" err="1">
                <a:solidFill>
                  <a:schemeClr val="tx1"/>
                </a:solidFill>
                <a:effectLst/>
                <a:latin typeface="arial" panose="020B0604020202020204" pitchFamily="34" charset="0"/>
              </a:rPr>
              <a:t>PromSvyaz</a:t>
            </a:r>
            <a:r>
              <a:rPr lang="en-US" sz="1800" b="0" i="0" dirty="0">
                <a:solidFill>
                  <a:schemeClr val="tx1"/>
                </a:solidFill>
                <a:effectLst/>
                <a:latin typeface="arial" panose="020B0604020202020204" pitchFamily="34" charset="0"/>
              </a:rPr>
              <a:t> Bank, </a:t>
            </a:r>
            <a:r>
              <a:rPr lang="en-US" sz="1800" b="0" i="0" dirty="0" err="1">
                <a:solidFill>
                  <a:schemeClr val="tx1"/>
                </a:solidFill>
                <a:effectLst/>
                <a:latin typeface="arial" panose="020B0604020202020204" pitchFamily="34" charset="0"/>
              </a:rPr>
              <a:t>Otkritie</a:t>
            </a:r>
            <a:r>
              <a:rPr lang="en-US" sz="1800" b="0" i="0" dirty="0">
                <a:solidFill>
                  <a:schemeClr val="tx1"/>
                </a:solidFill>
                <a:effectLst/>
                <a:latin typeface="arial" panose="020B0604020202020204" pitchFamily="34" charset="0"/>
              </a:rPr>
              <a:t> Financial Corporation Bank, and Russian Agricultural Bank.  Industrial rivalry </a:t>
            </a:r>
            <a:r>
              <a:rPr lang="en-US" sz="1800" b="0" i="0" dirty="0">
                <a:solidFill>
                  <a:srgbClr val="202124"/>
                </a:solidFill>
                <a:effectLst/>
                <a:latin typeface="arial" panose="020B0604020202020204" pitchFamily="34" charset="0"/>
              </a:rPr>
              <a:t>includes businesses that sell a similar product or service. All businesses have competitors, and in some cases, industry competition is so fierce that companies have to fight for the business of potential customers. Industrial rivalry is important because it tends to increase in intensity when companies either feel competitive pressure or see an opportunity to improve their position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F6EC3AD-2519-467D-9706-91D0A1979C95}" type="slidenum">
              <a:rPr lang="en-US" smtClean="0"/>
              <a:t>4</a:t>
            </a:fld>
            <a:endParaRPr lang="en-US"/>
          </a:p>
        </p:txBody>
      </p:sp>
    </p:spTree>
    <p:extLst>
      <p:ext uri="{BB962C8B-B14F-4D97-AF65-F5344CB8AC3E}">
        <p14:creationId xmlns:p14="http://schemas.microsoft.com/office/powerpoint/2010/main" val="953105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chemeClr val="tx1"/>
                </a:solidFill>
                <a:effectLst/>
                <a:latin typeface="arial" panose="020B0604020202020204" pitchFamily="34" charset="0"/>
              </a:rPr>
              <a:t>Demand conditions</a:t>
            </a:r>
            <a:r>
              <a:rPr lang="en-US" b="0" i="0" dirty="0">
                <a:solidFill>
                  <a:schemeClr val="tx1"/>
                </a:solidFill>
                <a:effectLst/>
                <a:latin typeface="arial" panose="020B0604020202020204" pitchFamily="34" charset="0"/>
              </a:rPr>
              <a:t> refer to the size and nature of the customer base for products, which also drives innovation and product improvement </a:t>
            </a:r>
            <a:r>
              <a:rPr lang="en-US" dirty="0"/>
              <a:t>(Siaw et al, 2004). </a:t>
            </a:r>
            <a:r>
              <a:rPr lang="en-US" b="0" i="0" dirty="0">
                <a:solidFill>
                  <a:schemeClr val="tx1"/>
                </a:solidFill>
                <a:effectLst/>
                <a:latin typeface="arial" panose="020B0604020202020204" pitchFamily="34" charset="0"/>
              </a:rPr>
              <a:t>.</a:t>
            </a:r>
            <a:endParaRPr lang="en-US" dirty="0">
              <a:solidFill>
                <a:schemeClr val="tx1"/>
              </a:solidFill>
            </a:endParaRPr>
          </a:p>
          <a:p>
            <a:r>
              <a:rPr lang="en-US" dirty="0">
                <a:solidFill>
                  <a:schemeClr val="tx1"/>
                </a:solidFill>
              </a:rPr>
              <a:t>The Russian government requires that foreign business be familiar </a:t>
            </a:r>
            <a:r>
              <a:rPr lang="en-US" dirty="0"/>
              <a:t>with the following demands before expanding any business in the country. </a:t>
            </a:r>
          </a:p>
          <a:p>
            <a:r>
              <a:rPr lang="en-US" dirty="0"/>
              <a:t>Furthermore, demand conditions such as </a:t>
            </a:r>
            <a:r>
              <a:rPr lang="en-US" b="0" i="0" dirty="0">
                <a:solidFill>
                  <a:srgbClr val="202124"/>
                </a:solidFill>
                <a:effectLst/>
                <a:latin typeface="arial" panose="020B0604020202020204" pitchFamily="34" charset="0"/>
              </a:rPr>
              <a:t>market size, market growth rate, and market sophistication are important factors that will ensure that a business is innovative and grows towards the right direction. </a:t>
            </a:r>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5</a:t>
            </a:fld>
            <a:endParaRPr lang="en-US"/>
          </a:p>
        </p:txBody>
      </p:sp>
    </p:spTree>
    <p:extLst>
      <p:ext uri="{BB962C8B-B14F-4D97-AF65-F5344CB8AC3E}">
        <p14:creationId xmlns:p14="http://schemas.microsoft.com/office/powerpoint/2010/main" val="4138889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202124"/>
                </a:solidFill>
                <a:effectLst/>
                <a:latin typeface="Arial" panose="020B0604020202020204" pitchFamily="34" charset="0"/>
                <a:ea typeface="Calibri" panose="020F0502020204030204" pitchFamily="34" charset="0"/>
                <a:cs typeface="Times New Roman" panose="02020603050405020304" pitchFamily="18" charset="0"/>
              </a:rPr>
              <a:t>The presence and availability of supporting and related industries within a business offers a strong groundwork through which a business can succeed. That is, business organizations often depend on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partnerships and alliances with other companies within the industry  to increase the value net through which they can become more competitive.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Therefore, Bank of America can attract customers to their services by determining their ideal clients, their location and the right marketing strategies that will appeal to them. </a:t>
            </a:r>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6</a:t>
            </a:fld>
            <a:endParaRPr lang="en-US"/>
          </a:p>
        </p:txBody>
      </p:sp>
    </p:spTree>
    <p:extLst>
      <p:ext uri="{BB962C8B-B14F-4D97-AF65-F5344CB8AC3E}">
        <p14:creationId xmlns:p14="http://schemas.microsoft.com/office/powerpoint/2010/main" val="3201592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Factor endowment refers to quantity of capital, labor, land, entrepreneurship that a nation posses and can exploit to maximize their profits.</a:t>
            </a:r>
          </a:p>
          <a:p>
            <a:r>
              <a:rPr lang="en-US" dirty="0"/>
              <a:t>Factor endowments is important for the Bank of America in Russia since it affects the opportunity cost since the factor endowment for any international trade involves three major aspects, Exportation of goods with comparative advantage, the country gains from the scarce factors, and </a:t>
            </a:r>
            <a:r>
              <a:rPr lang="en-US" b="0" i="0" dirty="0">
                <a:solidFill>
                  <a:srgbClr val="202124"/>
                </a:solidFill>
                <a:effectLst/>
                <a:latin typeface="arial" panose="020B0604020202020204" pitchFamily="34" charset="0"/>
              </a:rPr>
              <a:t>the factor endowment trade tends to bring benefits to all nations involved. </a:t>
            </a:r>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7</a:t>
            </a:fld>
            <a:endParaRPr lang="en-US"/>
          </a:p>
        </p:txBody>
      </p:sp>
    </p:spTree>
    <p:extLst>
      <p:ext uri="{BB962C8B-B14F-4D97-AF65-F5344CB8AC3E}">
        <p14:creationId xmlns:p14="http://schemas.microsoft.com/office/powerpoint/2010/main" val="3434723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chemeClr val="tx1"/>
                </a:solidFill>
                <a:effectLst/>
                <a:latin typeface="arial" panose="020B0604020202020204" pitchFamily="34" charset="0"/>
              </a:rPr>
              <a:t>Globalization; This will help the bank of America to interact and integrate with the people of Russia due to the presence of effective communication and technology. </a:t>
            </a:r>
          </a:p>
          <a:p>
            <a:r>
              <a:rPr lang="en-US" b="0" i="0" dirty="0">
                <a:solidFill>
                  <a:schemeClr val="tx1"/>
                </a:solidFill>
                <a:effectLst/>
                <a:latin typeface="arial" panose="020B0604020202020204" pitchFamily="34" charset="0"/>
              </a:rPr>
              <a:t>understanding markets: Comprehension of the Russian market can help the BOA to attain important insights concerning competitors, the economy, and demographical traits.</a:t>
            </a:r>
          </a:p>
          <a:p>
            <a:r>
              <a:rPr lang="en-US" b="0" i="0" dirty="0">
                <a:solidFill>
                  <a:schemeClr val="tx1"/>
                </a:solidFill>
                <a:effectLst/>
                <a:latin typeface="arial" panose="020B0604020202020204" pitchFamily="34" charset="0"/>
              </a:rPr>
              <a:t> technological adeptness: Technology can ensure that routine activities are effective and communication can be made from headquarter offices to the branches.</a:t>
            </a:r>
          </a:p>
          <a:p>
            <a:r>
              <a:rPr lang="en-US" b="0" i="0" dirty="0">
                <a:solidFill>
                  <a:schemeClr val="tx1"/>
                </a:solidFill>
                <a:effectLst/>
                <a:latin typeface="arial" panose="020B0604020202020204" pitchFamily="34" charset="0"/>
              </a:rPr>
              <a:t>Leadership: Effective leadership can motivate people to higher productivity level through their strong human relation</a:t>
            </a:r>
          </a:p>
          <a:p>
            <a:r>
              <a:rPr lang="en-US" dirty="0"/>
              <a:t>The company’s strengths such as their mode of operation, the structure of their organization and the brand image of the Bank of America will ensure their successful expansion and implementation into major cities of Russia. </a:t>
            </a:r>
          </a:p>
        </p:txBody>
      </p:sp>
      <p:sp>
        <p:nvSpPr>
          <p:cNvPr id="4" name="Slide Number Placeholder 3"/>
          <p:cNvSpPr>
            <a:spLocks noGrp="1"/>
          </p:cNvSpPr>
          <p:nvPr>
            <p:ph type="sldNum" sz="quarter" idx="5"/>
          </p:nvPr>
        </p:nvSpPr>
        <p:spPr/>
        <p:txBody>
          <a:bodyPr/>
          <a:lstStyle/>
          <a:p>
            <a:fld id="{0F6EC3AD-2519-467D-9706-91D0A1979C95}" type="slidenum">
              <a:rPr lang="en-US" smtClean="0"/>
              <a:t>8</a:t>
            </a:fld>
            <a:endParaRPr lang="en-US"/>
          </a:p>
        </p:txBody>
      </p:sp>
    </p:spTree>
    <p:extLst>
      <p:ext uri="{BB962C8B-B14F-4D97-AF65-F5344CB8AC3E}">
        <p14:creationId xmlns:p14="http://schemas.microsoft.com/office/powerpoint/2010/main" val="4239549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Language: Difficulty in communication when locals are using Russian language that is not understandable to the Americans. </a:t>
            </a:r>
          </a:p>
          <a:p>
            <a:pPr marL="0" indent="0">
              <a:buNone/>
            </a:pPr>
            <a:r>
              <a:rPr lang="en-US" dirty="0"/>
              <a:t>Culture: </a:t>
            </a:r>
            <a:r>
              <a:rPr lang="en-US" b="0" i="0" dirty="0">
                <a:solidFill>
                  <a:schemeClr val="tx1"/>
                </a:solidFill>
                <a:effectLst/>
                <a:latin typeface="Guardian Text Egyptian ACBJ Web"/>
              </a:rPr>
              <a:t>It is vital to have an intimate understanding about who lives in the community and what they value.</a:t>
            </a:r>
            <a:endParaRPr lang="en-US" dirty="0">
              <a:solidFill>
                <a:schemeClr val="tx1"/>
              </a:solidFill>
            </a:endParaRPr>
          </a:p>
          <a:p>
            <a:pPr marL="0" indent="0">
              <a:buNone/>
            </a:pPr>
            <a:r>
              <a:rPr lang="en-US" dirty="0"/>
              <a:t>Regulation: Legal and ethical regulations put by the government of Russia make it difficult to conduct business. </a:t>
            </a:r>
          </a:p>
          <a:p>
            <a:pPr marL="0" indent="0">
              <a:buNone/>
            </a:pPr>
            <a:r>
              <a:rPr lang="en-US" dirty="0"/>
              <a:t>Competitors: A new business entering a new industry is set to meet local competitors. Therefore, partnering with local competitors can help in offering relief concerning competition.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These barriers can be avoided by performing effective due diligence since </a:t>
            </a:r>
            <a:r>
              <a:rPr lang="en-US" b="0" i="0" dirty="0">
                <a:solidFill>
                  <a:srgbClr val="18283A"/>
                </a:solidFill>
                <a:effectLst/>
                <a:latin typeface="var(--font-family-calibre)"/>
              </a:rPr>
              <a:t>  it can ensure you are prepared for the challenges of launching overseas due to prior prediction. </a:t>
            </a:r>
          </a:p>
          <a:p>
            <a:endParaRPr lang="en-US" b="0" dirty="0"/>
          </a:p>
        </p:txBody>
      </p:sp>
      <p:sp>
        <p:nvSpPr>
          <p:cNvPr id="4" name="Slide Number Placeholder 3"/>
          <p:cNvSpPr>
            <a:spLocks noGrp="1"/>
          </p:cNvSpPr>
          <p:nvPr>
            <p:ph type="sldNum" sz="quarter" idx="5"/>
          </p:nvPr>
        </p:nvSpPr>
        <p:spPr/>
        <p:txBody>
          <a:bodyPr/>
          <a:lstStyle/>
          <a:p>
            <a:fld id="{0F6EC3AD-2519-467D-9706-91D0A1979C95}" type="slidenum">
              <a:rPr lang="en-US" smtClean="0"/>
              <a:t>9</a:t>
            </a:fld>
            <a:endParaRPr lang="en-US"/>
          </a:p>
        </p:txBody>
      </p:sp>
    </p:spTree>
    <p:extLst>
      <p:ext uri="{BB962C8B-B14F-4D97-AF65-F5344CB8AC3E}">
        <p14:creationId xmlns:p14="http://schemas.microsoft.com/office/powerpoint/2010/main" val="2162042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Mindset is important in business organizations since it encourages creativity of employees. Therefore, changing of mindset can ensure that different members of the organization from different cultural backgrounds can share information, data, and skills</a:t>
            </a:r>
          </a:p>
          <a:p>
            <a:pPr marL="0" indent="0">
              <a:buNone/>
            </a:pPr>
            <a:r>
              <a:rPr lang="en-US" dirty="0"/>
              <a:t>Developing a global mindset: Bank of America should develop a mindset that comprehends diversity of culture and language within the Russian communities. </a:t>
            </a:r>
          </a:p>
          <a:p>
            <a:pPr marL="0" indent="0">
              <a:buNone/>
            </a:pPr>
            <a:r>
              <a:rPr lang="en-US" dirty="0"/>
              <a:t>Sensitivity to cultural differences: The differences in culture determines whether a business will succeed or not. Therefore, considering the needs and requirements of local markets are cultures can help in the expansion process. </a:t>
            </a:r>
          </a:p>
          <a:p>
            <a:pPr marL="0" indent="0">
              <a:buNone/>
            </a:pPr>
            <a:r>
              <a:rPr lang="en-US" dirty="0"/>
              <a:t>Decentralization: Bank of America may have to break their principles of management to the ones that will attract local skills and adopt the work ethics that the locals are familiar with.</a:t>
            </a:r>
          </a:p>
          <a:p>
            <a:pPr marL="0" indent="0">
              <a:buNone/>
            </a:pPr>
            <a:r>
              <a:rPr lang="en-US" dirty="0"/>
              <a:t>Deciding on a level of involvement: the leadership of bank of America need to determine how involved they are going to be with the locals and the opened branches. (</a:t>
            </a:r>
            <a:r>
              <a:rPr lang="en-US" dirty="0" err="1"/>
              <a:t>Burkus</a:t>
            </a:r>
            <a:r>
              <a:rPr lang="en-US" dirty="0"/>
              <a:t>, 2012). </a:t>
            </a:r>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10</a:t>
            </a:fld>
            <a:endParaRPr lang="en-US"/>
          </a:p>
        </p:txBody>
      </p:sp>
    </p:spTree>
    <p:extLst>
      <p:ext uri="{BB962C8B-B14F-4D97-AF65-F5344CB8AC3E}">
        <p14:creationId xmlns:p14="http://schemas.microsoft.com/office/powerpoint/2010/main" val="2536564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Russia is one of the very few markets in the world where companies in the correct industry can grow at twenty-three percent per year for years on end. Russia consistently ranks high in terms of sales growth in Europe. </a:t>
            </a:r>
            <a:r>
              <a:rPr lang="en-US" b="0" i="0" dirty="0">
                <a:solidFill>
                  <a:srgbClr val="4D5156"/>
                </a:solidFill>
                <a:effectLst/>
                <a:latin typeface="arial" panose="020B0604020202020204" pitchFamily="34" charset="0"/>
              </a:rPr>
              <a:t>One of the main </a:t>
            </a:r>
            <a:r>
              <a:rPr lang="en-US" b="0" i="0" dirty="0">
                <a:solidFill>
                  <a:srgbClr val="5F6368"/>
                </a:solidFill>
                <a:effectLst/>
                <a:latin typeface="arial" panose="020B0604020202020204" pitchFamily="34" charset="0"/>
              </a:rPr>
              <a:t>reasons</a:t>
            </a:r>
            <a:r>
              <a:rPr lang="en-US" b="0" i="0" dirty="0">
                <a:solidFill>
                  <a:srgbClr val="4D5156"/>
                </a:solidFill>
                <a:effectLst/>
                <a:latin typeface="arial" panose="020B0604020202020204" pitchFamily="34" charset="0"/>
              </a:rPr>
              <a:t> to </a:t>
            </a:r>
            <a:r>
              <a:rPr lang="en-US" b="0" i="0" dirty="0">
                <a:solidFill>
                  <a:srgbClr val="5F6368"/>
                </a:solidFill>
                <a:effectLst/>
                <a:latin typeface="arial" panose="020B0604020202020204" pitchFamily="34" charset="0"/>
              </a:rPr>
              <a:t>invest in Russia</a:t>
            </a:r>
            <a:r>
              <a:rPr lang="en-US" b="0" i="0" dirty="0">
                <a:solidFill>
                  <a:srgbClr val="4D5156"/>
                </a:solidFill>
                <a:effectLst/>
                <a:latin typeface="arial" panose="020B0604020202020204" pitchFamily="34" charset="0"/>
              </a:rPr>
              <a:t> at the moment is the high scores </a:t>
            </a:r>
            <a:r>
              <a:rPr lang="en-US" b="0" i="0" dirty="0">
                <a:solidFill>
                  <a:srgbClr val="5F6368"/>
                </a:solidFill>
                <a:effectLst/>
                <a:latin typeface="arial" panose="020B0604020202020204" pitchFamily="34" charset="0"/>
              </a:rPr>
              <a:t>Russia</a:t>
            </a:r>
            <a:r>
              <a:rPr lang="en-US" b="0" i="0" dirty="0">
                <a:solidFill>
                  <a:srgbClr val="4D5156"/>
                </a:solidFill>
                <a:effectLst/>
                <a:latin typeface="arial" panose="020B0604020202020204" pitchFamily="34" charset="0"/>
              </a:rPr>
              <a:t> has started to obtain in some of the most prestigious worldwide reports and rankings. </a:t>
            </a:r>
            <a:r>
              <a:rPr lang="en-US" b="0" i="0" dirty="0">
                <a:solidFill>
                  <a:srgbClr val="3B3B3B"/>
                </a:solidFill>
                <a:effectLst/>
                <a:latin typeface="Nunito"/>
              </a:rPr>
              <a:t>Russia also possesses a skilled and highly trained workforce which makes the country more appealing to foreign investors. The Russian government encourages foreign companies to invest in the oil and gas sectors, food and distribution segments and the energy area.</a:t>
            </a:r>
            <a:endParaRPr lang="en-US" b="0" dirty="0"/>
          </a:p>
        </p:txBody>
      </p:sp>
      <p:sp>
        <p:nvSpPr>
          <p:cNvPr id="4" name="Slide Number Placeholder 3"/>
          <p:cNvSpPr>
            <a:spLocks noGrp="1"/>
          </p:cNvSpPr>
          <p:nvPr>
            <p:ph type="sldNum" sz="quarter" idx="5"/>
          </p:nvPr>
        </p:nvSpPr>
        <p:spPr/>
        <p:txBody>
          <a:bodyPr/>
          <a:lstStyle/>
          <a:p>
            <a:fld id="{0F6EC3AD-2519-467D-9706-91D0A1979C95}" type="slidenum">
              <a:rPr lang="en-US" smtClean="0"/>
              <a:t>11</a:t>
            </a:fld>
            <a:endParaRPr lang="en-US"/>
          </a:p>
        </p:txBody>
      </p:sp>
    </p:spTree>
    <p:extLst>
      <p:ext uri="{BB962C8B-B14F-4D97-AF65-F5344CB8AC3E}">
        <p14:creationId xmlns:p14="http://schemas.microsoft.com/office/powerpoint/2010/main" val="1985704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113436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367867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4655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895146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3868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6802959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47691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708770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838428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553772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80CE2E-D190-4F60-A544-1F3EA8ABECB6}"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990128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80CE2E-D190-4F60-A544-1F3EA8ABECB6}" type="datetimeFigureOut">
              <a:rPr lang="en-US" smtClean="0"/>
              <a:t>4/7/2021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017072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80CE2E-D190-4F60-A544-1F3EA8ABECB6}" type="datetimeFigureOut">
              <a:rPr lang="en-US" smtClean="0"/>
              <a:t>4/7/2021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61983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0CE2E-D190-4F60-A544-1F3EA8ABECB6}" type="datetimeFigureOut">
              <a:rPr lang="en-US" smtClean="0"/>
              <a:t>4/7/2021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628025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80CE2E-D190-4F60-A544-1F3EA8ABECB6}"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684269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0CE2E-D190-4F60-A544-1F3EA8ABECB6}"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67014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480CE2E-D190-4F60-A544-1F3EA8ABECB6}" type="datetimeFigureOut">
              <a:rPr lang="en-US" smtClean="0"/>
              <a:t>4/7/2021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64201D7-E917-4AFF-A7AB-4CE1ACF27493}" type="slidenum">
              <a:rPr lang="en-US" smtClean="0"/>
              <a:t>‹#›</a:t>
            </a:fld>
            <a:endParaRPr lang="en-US"/>
          </a:p>
        </p:txBody>
      </p:sp>
    </p:spTree>
    <p:extLst>
      <p:ext uri="{BB962C8B-B14F-4D97-AF65-F5344CB8AC3E}">
        <p14:creationId xmlns:p14="http://schemas.microsoft.com/office/powerpoint/2010/main" val="108740004"/>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ankofamerica.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A708-E4BD-4C84-86D9-98ACC2F71730}"/>
              </a:ext>
            </a:extLst>
          </p:cNvPr>
          <p:cNvSpPr>
            <a:spLocks noGrp="1"/>
          </p:cNvSpPr>
          <p:nvPr>
            <p:ph type="ctrTitle"/>
          </p:nvPr>
        </p:nvSpPr>
        <p:spPr/>
        <p:txBody>
          <a:bodyPr/>
          <a:lstStyle/>
          <a:p>
            <a:pPr algn="ctr"/>
            <a:r>
              <a:rPr lang="en-US" dirty="0"/>
              <a:t>BANK OF AMERICA EXPANSION TO RUSSIA.</a:t>
            </a:r>
          </a:p>
        </p:txBody>
      </p:sp>
      <p:sp>
        <p:nvSpPr>
          <p:cNvPr id="3" name="Subtitle 2">
            <a:extLst>
              <a:ext uri="{FF2B5EF4-FFF2-40B4-BE49-F238E27FC236}">
                <a16:creationId xmlns:a16="http://schemas.microsoft.com/office/drawing/2014/main" id="{BF62073A-CD14-4566-B84D-8D6D167B893A}"/>
              </a:ext>
            </a:extLst>
          </p:cNvPr>
          <p:cNvSpPr>
            <a:spLocks noGrp="1"/>
          </p:cNvSpPr>
          <p:nvPr>
            <p:ph type="subTitle" idx="1"/>
          </p:nvPr>
        </p:nvSpPr>
        <p:spPr/>
        <p:txBody>
          <a:bodyPr>
            <a:normAutofit lnSpcReduction="10000"/>
          </a:bodyPr>
          <a:lstStyle/>
          <a:p>
            <a:pPr algn="ctr"/>
            <a:r>
              <a:rPr lang="en-US" dirty="0"/>
              <a:t>STUDENT NAME</a:t>
            </a:r>
          </a:p>
          <a:p>
            <a:pPr algn="ctr"/>
            <a:r>
              <a:rPr lang="en-US" dirty="0"/>
              <a:t>INSTITUTION AFFILIATION</a:t>
            </a:r>
          </a:p>
          <a:p>
            <a:pPr algn="ctr"/>
            <a:r>
              <a:rPr lang="en-US" dirty="0"/>
              <a:t>DATE.</a:t>
            </a:r>
          </a:p>
        </p:txBody>
      </p:sp>
    </p:spTree>
    <p:extLst>
      <p:ext uri="{BB962C8B-B14F-4D97-AF65-F5344CB8AC3E}">
        <p14:creationId xmlns:p14="http://schemas.microsoft.com/office/powerpoint/2010/main" val="1175987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AF71E-52E5-4746-A243-B409B3A87936}"/>
              </a:ext>
            </a:extLst>
          </p:cNvPr>
          <p:cNvSpPr>
            <a:spLocks noGrp="1"/>
          </p:cNvSpPr>
          <p:nvPr>
            <p:ph type="title"/>
          </p:nvPr>
        </p:nvSpPr>
        <p:spPr/>
        <p:txBody>
          <a:bodyPr/>
          <a:lstStyle/>
          <a:p>
            <a:pPr algn="ctr"/>
            <a:r>
              <a:rPr lang="en-US" b="1" dirty="0"/>
              <a:t>Adjustments to be made by the bank of America.</a:t>
            </a:r>
          </a:p>
        </p:txBody>
      </p:sp>
      <p:sp>
        <p:nvSpPr>
          <p:cNvPr id="3" name="Content Placeholder 2">
            <a:extLst>
              <a:ext uri="{FF2B5EF4-FFF2-40B4-BE49-F238E27FC236}">
                <a16:creationId xmlns:a16="http://schemas.microsoft.com/office/drawing/2014/main" id="{10CB6B4E-025D-48E1-AC68-1C2236B31989}"/>
              </a:ext>
            </a:extLst>
          </p:cNvPr>
          <p:cNvSpPr>
            <a:spLocks noGrp="1"/>
          </p:cNvSpPr>
          <p:nvPr>
            <p:ph idx="1"/>
          </p:nvPr>
        </p:nvSpPr>
        <p:spPr/>
        <p:txBody>
          <a:bodyPr>
            <a:normAutofit/>
          </a:bodyPr>
          <a:lstStyle/>
          <a:p>
            <a:pPr marL="0" indent="0">
              <a:buNone/>
            </a:pPr>
            <a:r>
              <a:rPr lang="en-US" dirty="0"/>
              <a:t>Adjustments to the bank of America can be done by accommodating the following:</a:t>
            </a:r>
          </a:p>
          <a:p>
            <a:r>
              <a:rPr lang="en-US" dirty="0"/>
              <a:t>Developing a global mindset</a:t>
            </a:r>
          </a:p>
          <a:p>
            <a:r>
              <a:rPr lang="en-US" dirty="0"/>
              <a:t>Sensitivity to cultural differences</a:t>
            </a:r>
          </a:p>
          <a:p>
            <a:r>
              <a:rPr lang="en-US" dirty="0"/>
              <a:t>Decentralization.</a:t>
            </a:r>
          </a:p>
          <a:p>
            <a:r>
              <a:rPr lang="en-US" dirty="0"/>
              <a:t>Deciding on a level of involvement. (</a:t>
            </a:r>
            <a:r>
              <a:rPr lang="en-US" dirty="0" err="1"/>
              <a:t>Burkus</a:t>
            </a:r>
            <a:r>
              <a:rPr lang="en-US" dirty="0"/>
              <a:t>, 2012).</a:t>
            </a:r>
          </a:p>
        </p:txBody>
      </p:sp>
    </p:spTree>
    <p:extLst>
      <p:ext uri="{BB962C8B-B14F-4D97-AF65-F5344CB8AC3E}">
        <p14:creationId xmlns:p14="http://schemas.microsoft.com/office/powerpoint/2010/main" val="1848263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89873-E18D-4BFF-B6E4-6B56CE4B8D27}"/>
              </a:ext>
            </a:extLst>
          </p:cNvPr>
          <p:cNvSpPr>
            <a:spLocks noGrp="1"/>
          </p:cNvSpPr>
          <p:nvPr>
            <p:ph type="title"/>
          </p:nvPr>
        </p:nvSpPr>
        <p:spPr/>
        <p:txBody>
          <a:bodyPr/>
          <a:lstStyle/>
          <a:p>
            <a:pPr algn="ctr"/>
            <a:r>
              <a:rPr lang="en-US" b="1" dirty="0"/>
              <a:t>Recommendations.</a:t>
            </a:r>
          </a:p>
        </p:txBody>
      </p:sp>
      <p:sp>
        <p:nvSpPr>
          <p:cNvPr id="3" name="Content Placeholder 2">
            <a:extLst>
              <a:ext uri="{FF2B5EF4-FFF2-40B4-BE49-F238E27FC236}">
                <a16:creationId xmlns:a16="http://schemas.microsoft.com/office/drawing/2014/main" id="{CD2F9674-1220-4C97-93F8-EE983791577B}"/>
              </a:ext>
            </a:extLst>
          </p:cNvPr>
          <p:cNvSpPr>
            <a:spLocks noGrp="1"/>
          </p:cNvSpPr>
          <p:nvPr>
            <p:ph idx="1"/>
          </p:nvPr>
        </p:nvSpPr>
        <p:spPr/>
        <p:txBody>
          <a:bodyPr/>
          <a:lstStyle/>
          <a:p>
            <a:pPr marL="0" indent="0">
              <a:buNone/>
            </a:pPr>
            <a:r>
              <a:rPr lang="en-US" dirty="0"/>
              <a:t>I would recommend that the Bank of America continue with the proposal to expand to Russia.</a:t>
            </a:r>
          </a:p>
          <a:p>
            <a:pPr marL="0" indent="0">
              <a:buNone/>
            </a:pPr>
            <a:r>
              <a:rPr lang="en-US" dirty="0"/>
              <a:t>Reason.</a:t>
            </a:r>
          </a:p>
          <a:p>
            <a:pPr marL="0" indent="0">
              <a:buNone/>
            </a:pPr>
            <a:r>
              <a:rPr lang="en-US" dirty="0"/>
              <a:t>Despite the competitiveness they are likely to face in Russia, Russia is a nation with an effective and strong economy which would offer a lot of market for the bank of America. </a:t>
            </a:r>
          </a:p>
        </p:txBody>
      </p:sp>
    </p:spTree>
    <p:extLst>
      <p:ext uri="{BB962C8B-B14F-4D97-AF65-F5344CB8AC3E}">
        <p14:creationId xmlns:p14="http://schemas.microsoft.com/office/powerpoint/2010/main" val="388522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2DF4C-DEA6-4CBE-BD6C-F70EDCA99A51}"/>
              </a:ext>
            </a:extLst>
          </p:cNvPr>
          <p:cNvSpPr>
            <a:spLocks noGrp="1"/>
          </p:cNvSpPr>
          <p:nvPr>
            <p:ph type="title"/>
          </p:nvPr>
        </p:nvSpPr>
        <p:spPr/>
        <p:txBody>
          <a:bodyPr/>
          <a:lstStyle/>
          <a:p>
            <a:pPr algn="ctr"/>
            <a:r>
              <a:rPr lang="en-US" b="1" dirty="0"/>
              <a:t>Conclusion.</a:t>
            </a:r>
          </a:p>
        </p:txBody>
      </p:sp>
      <p:sp>
        <p:nvSpPr>
          <p:cNvPr id="3" name="Content Placeholder 2">
            <a:extLst>
              <a:ext uri="{FF2B5EF4-FFF2-40B4-BE49-F238E27FC236}">
                <a16:creationId xmlns:a16="http://schemas.microsoft.com/office/drawing/2014/main" id="{ECB0CAF1-AD6C-442F-82B6-3F75FD6F6E3E}"/>
              </a:ext>
            </a:extLst>
          </p:cNvPr>
          <p:cNvSpPr>
            <a:spLocks noGrp="1"/>
          </p:cNvSpPr>
          <p:nvPr>
            <p:ph idx="1"/>
          </p:nvPr>
        </p:nvSpPr>
        <p:spPr/>
        <p:txBody>
          <a:bodyPr/>
          <a:lstStyle/>
          <a:p>
            <a:r>
              <a:rPr lang="en-US" dirty="0"/>
              <a:t>Based on this presentation, bank of America should open its branches in Russia since it offers more </a:t>
            </a:r>
            <a:r>
              <a:rPr lang="en-US"/>
              <a:t>favorable conditions. </a:t>
            </a:r>
          </a:p>
          <a:p>
            <a:r>
              <a:rPr lang="en-US" dirty="0"/>
              <a:t>Expansion of any business to international faces challenges as usual. They experience rivalry, competition, and lack of market penetration.</a:t>
            </a:r>
          </a:p>
          <a:p>
            <a:r>
              <a:rPr lang="en-US" dirty="0"/>
              <a:t>However, determining the factors that can lead to a successful expansion can help in ensuring that barriers towards expansion are avoided.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30060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CA82A-0AAF-4F74-A2AA-A02F67AEDAF1}"/>
              </a:ext>
            </a:extLst>
          </p:cNvPr>
          <p:cNvSpPr>
            <a:spLocks noGrp="1"/>
          </p:cNvSpPr>
          <p:nvPr>
            <p:ph type="title"/>
          </p:nvPr>
        </p:nvSpPr>
        <p:spPr/>
        <p:txBody>
          <a:bodyPr/>
          <a:lstStyle/>
          <a:p>
            <a:pPr algn="ctr"/>
            <a:r>
              <a:rPr lang="en-US" b="1" dirty="0"/>
              <a:t>Reference.</a:t>
            </a:r>
          </a:p>
        </p:txBody>
      </p:sp>
      <p:sp>
        <p:nvSpPr>
          <p:cNvPr id="3" name="Content Placeholder 2">
            <a:extLst>
              <a:ext uri="{FF2B5EF4-FFF2-40B4-BE49-F238E27FC236}">
                <a16:creationId xmlns:a16="http://schemas.microsoft.com/office/drawing/2014/main" id="{979593CD-8DBD-4EDE-8FE3-870419A1719C}"/>
              </a:ext>
            </a:extLst>
          </p:cNvPr>
          <p:cNvSpPr>
            <a:spLocks noGrp="1"/>
          </p:cNvSpPr>
          <p:nvPr>
            <p:ph idx="1"/>
          </p:nvPr>
        </p:nvSpPr>
        <p:spPr/>
        <p:txBody>
          <a:bodyPr>
            <a:normAutofit fontScale="92500" lnSpcReduction="10000"/>
          </a:bodyPr>
          <a:lstStyle/>
          <a:p>
            <a:pPr marL="0" indent="0">
              <a:buNone/>
            </a:pPr>
            <a:r>
              <a:rPr lang="en-US" dirty="0"/>
              <a:t>Bank of America. About Us. Retrieved from: </a:t>
            </a:r>
            <a:r>
              <a:rPr lang="en-US" dirty="0">
                <a:hlinkClick r:id="rId2"/>
              </a:rPr>
              <a:t>https://www.bankofamerica.com/</a:t>
            </a:r>
            <a:endParaRPr lang="en-US" dirty="0"/>
          </a:p>
          <a:p>
            <a:pPr marL="0" indent="0">
              <a:buNone/>
            </a:pPr>
            <a:r>
              <a:rPr lang="en-US" b="0" i="0" dirty="0" err="1">
                <a:solidFill>
                  <a:schemeClr val="tx1"/>
                </a:solidFill>
                <a:effectLst/>
                <a:latin typeface="Arial" panose="020B0604020202020204" pitchFamily="34" charset="0"/>
              </a:rPr>
              <a:t>Fungáčová</a:t>
            </a:r>
            <a:r>
              <a:rPr lang="en-US" b="0" i="0" dirty="0">
                <a:solidFill>
                  <a:schemeClr val="tx1"/>
                </a:solidFill>
                <a:effectLst/>
                <a:latin typeface="Arial" panose="020B0604020202020204" pitchFamily="34" charset="0"/>
              </a:rPr>
              <a:t>, Z., </a:t>
            </a:r>
            <a:r>
              <a:rPr lang="en-US" b="0" i="0" dirty="0" err="1">
                <a:solidFill>
                  <a:schemeClr val="tx1"/>
                </a:solidFill>
                <a:effectLst/>
                <a:latin typeface="Arial" panose="020B0604020202020204" pitchFamily="34" charset="0"/>
              </a:rPr>
              <a:t>Solanko</a:t>
            </a:r>
            <a:r>
              <a:rPr lang="en-US" b="0" i="0" dirty="0">
                <a:solidFill>
                  <a:schemeClr val="tx1"/>
                </a:solidFill>
                <a:effectLst/>
                <a:latin typeface="Arial" panose="020B0604020202020204" pitchFamily="34" charset="0"/>
              </a:rPr>
              <a:t>, L., &amp; Weill, L. (2010). Market power in the Russian banking industry. </a:t>
            </a:r>
            <a:r>
              <a:rPr lang="en-US" b="0" i="1" dirty="0" err="1">
                <a:solidFill>
                  <a:schemeClr val="tx1"/>
                </a:solidFill>
                <a:effectLst/>
                <a:latin typeface="Arial" panose="020B0604020202020204" pitchFamily="34" charset="0"/>
              </a:rPr>
              <a:t>Economie</a:t>
            </a:r>
            <a:r>
              <a:rPr lang="en-US" b="0" i="1" dirty="0">
                <a:solidFill>
                  <a:schemeClr val="tx1"/>
                </a:solidFill>
                <a:effectLst/>
                <a:latin typeface="Arial" panose="020B0604020202020204" pitchFamily="34" charset="0"/>
              </a:rPr>
              <a:t> </a:t>
            </a:r>
            <a:r>
              <a:rPr lang="en-US" b="0" i="1" dirty="0" err="1">
                <a:solidFill>
                  <a:schemeClr val="tx1"/>
                </a:solidFill>
                <a:effectLst/>
                <a:latin typeface="Arial" panose="020B0604020202020204" pitchFamily="34" charset="0"/>
              </a:rPr>
              <a:t>internationale</a:t>
            </a:r>
            <a:r>
              <a:rPr lang="en-US" b="0" i="0" dirty="0">
                <a:solidFill>
                  <a:schemeClr val="tx1"/>
                </a:solidFill>
                <a:effectLst/>
                <a:latin typeface="Arial" panose="020B0604020202020204" pitchFamily="34" charset="0"/>
              </a:rPr>
              <a:t>, (4), 127-145.</a:t>
            </a:r>
          </a:p>
          <a:p>
            <a:pPr marL="0" indent="0">
              <a:buNone/>
            </a:pPr>
            <a:r>
              <a:rPr lang="en-US" b="0" i="0" dirty="0" err="1">
                <a:solidFill>
                  <a:schemeClr val="tx1"/>
                </a:solidFill>
                <a:effectLst/>
                <a:latin typeface="Roboto"/>
              </a:rPr>
              <a:t>Burkus</a:t>
            </a:r>
            <a:r>
              <a:rPr lang="en-US" b="0" i="0" dirty="0">
                <a:solidFill>
                  <a:schemeClr val="tx1"/>
                </a:solidFill>
                <a:effectLst/>
                <a:latin typeface="Roboto"/>
              </a:rPr>
              <a:t>, D. (2012). Essay: Developing Global Leadership: A Review of Barriers and Adjustments for International Expansion.</a:t>
            </a:r>
          </a:p>
          <a:p>
            <a:pPr marL="0" indent="0">
              <a:buNone/>
            </a:pPr>
            <a:r>
              <a:rPr lang="en-US" b="0" i="0" dirty="0" err="1">
                <a:solidFill>
                  <a:schemeClr val="tx1"/>
                </a:solidFill>
                <a:effectLst/>
                <a:latin typeface="Arial" panose="020B0604020202020204" pitchFamily="34" charset="0"/>
              </a:rPr>
              <a:t>Mapuranga</a:t>
            </a:r>
            <a:r>
              <a:rPr lang="en-US" b="0" i="0" dirty="0">
                <a:solidFill>
                  <a:schemeClr val="tx1"/>
                </a:solidFill>
                <a:effectLst/>
                <a:latin typeface="Arial" panose="020B0604020202020204" pitchFamily="34" charset="0"/>
              </a:rPr>
              <a:t>, S. W. (2000). </a:t>
            </a:r>
            <a:r>
              <a:rPr lang="en-US" b="0" i="1" dirty="0">
                <a:solidFill>
                  <a:schemeClr val="tx1"/>
                </a:solidFill>
                <a:effectLst/>
                <a:latin typeface="Arial" panose="020B0604020202020204" pitchFamily="34" charset="0"/>
              </a:rPr>
              <a:t>The competitive advantage of nations: an exposition of the limitations of the Single Nation Diamond Theory in the case of Zimbabwe's exports to the OECD and South Africa markets</a:t>
            </a:r>
            <a:r>
              <a:rPr lang="en-US" b="0" i="0" dirty="0">
                <a:solidFill>
                  <a:schemeClr val="tx1"/>
                </a:solidFill>
                <a:effectLst/>
                <a:latin typeface="Arial" panose="020B0604020202020204" pitchFamily="34" charset="0"/>
              </a:rPr>
              <a:t> (Doctoral dissertation, University of Leicester).</a:t>
            </a:r>
          </a:p>
          <a:p>
            <a:pPr marL="0" indent="0">
              <a:buNone/>
            </a:pPr>
            <a:r>
              <a:rPr lang="en-US" b="0" i="0" dirty="0">
                <a:solidFill>
                  <a:schemeClr val="tx1"/>
                </a:solidFill>
                <a:effectLst/>
                <a:latin typeface="Arial" panose="020B0604020202020204" pitchFamily="34" charset="0"/>
              </a:rPr>
              <a:t>Siaw, I., &amp; Yu, A. (2004). An analysis of the impact of the internet on competition in the banking industry, using Porter's five forces model. </a:t>
            </a:r>
            <a:r>
              <a:rPr lang="en-US" b="0" i="1" dirty="0">
                <a:solidFill>
                  <a:schemeClr val="tx1"/>
                </a:solidFill>
                <a:effectLst/>
                <a:latin typeface="Arial" panose="020B0604020202020204" pitchFamily="34" charset="0"/>
              </a:rPr>
              <a:t>International Journal of Management</a:t>
            </a:r>
            <a:r>
              <a:rPr lang="en-US" b="0" i="0" dirty="0">
                <a:solidFill>
                  <a:schemeClr val="tx1"/>
                </a:solidFill>
                <a:effectLst/>
                <a:latin typeface="Arial" panose="020B0604020202020204" pitchFamily="34" charset="0"/>
              </a:rPr>
              <a:t>, </a:t>
            </a:r>
            <a:r>
              <a:rPr lang="en-US" b="0" i="1" dirty="0">
                <a:solidFill>
                  <a:schemeClr val="tx1"/>
                </a:solidFill>
                <a:effectLst/>
                <a:latin typeface="Arial" panose="020B0604020202020204" pitchFamily="34" charset="0"/>
              </a:rPr>
              <a:t>21</a:t>
            </a:r>
            <a:r>
              <a:rPr lang="en-US" b="0" i="0" dirty="0">
                <a:solidFill>
                  <a:schemeClr val="tx1"/>
                </a:solidFill>
                <a:effectLst/>
                <a:latin typeface="Arial" panose="020B0604020202020204" pitchFamily="34" charset="0"/>
              </a:rPr>
              <a:t>(4), 514.</a:t>
            </a:r>
          </a:p>
          <a:p>
            <a:pPr marL="0" indent="0">
              <a:buNone/>
            </a:pPr>
            <a:r>
              <a:rPr lang="en-US" b="0" i="0" dirty="0">
                <a:solidFill>
                  <a:schemeClr val="tx1"/>
                </a:solidFill>
                <a:effectLst/>
                <a:latin typeface="Arial" panose="020B0604020202020204" pitchFamily="34" charset="0"/>
              </a:rPr>
              <a:t>Luo, Y. (1999). </a:t>
            </a:r>
            <a:r>
              <a:rPr lang="en-US" b="0" i="1" dirty="0">
                <a:solidFill>
                  <a:schemeClr val="tx1"/>
                </a:solidFill>
                <a:effectLst/>
                <a:latin typeface="Arial" panose="020B0604020202020204" pitchFamily="34" charset="0"/>
              </a:rPr>
              <a:t>Entry and cooperative strategies in international business expansion</a:t>
            </a:r>
            <a:r>
              <a:rPr lang="en-US" b="0" i="0" dirty="0">
                <a:solidFill>
                  <a:schemeClr val="tx1"/>
                </a:solidFill>
                <a:effectLst/>
                <a:latin typeface="Arial" panose="020B0604020202020204" pitchFamily="34" charset="0"/>
              </a:rPr>
              <a:t>. Greenwood Publishing Group.</a:t>
            </a:r>
            <a:endParaRPr lang="en-US" dirty="0">
              <a:solidFill>
                <a:schemeClr val="tx1"/>
              </a:solidFill>
              <a:latin typeface="Roboto"/>
            </a:endParaRPr>
          </a:p>
          <a:p>
            <a:pPr marL="0" indent="0">
              <a:buNone/>
            </a:pPr>
            <a:endParaRPr lang="en-US" dirty="0">
              <a:solidFill>
                <a:schemeClr val="tx1"/>
              </a:solidFill>
            </a:endParaRPr>
          </a:p>
        </p:txBody>
      </p:sp>
    </p:spTree>
    <p:extLst>
      <p:ext uri="{BB962C8B-B14F-4D97-AF65-F5344CB8AC3E}">
        <p14:creationId xmlns:p14="http://schemas.microsoft.com/office/powerpoint/2010/main" val="1109753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FBECC-9735-4253-AE18-58DAB13F2FB0}"/>
              </a:ext>
            </a:extLst>
          </p:cNvPr>
          <p:cNvSpPr>
            <a:spLocks noGrp="1"/>
          </p:cNvSpPr>
          <p:nvPr>
            <p:ph type="title"/>
          </p:nvPr>
        </p:nvSpPr>
        <p:spPr/>
        <p:txBody>
          <a:bodyPr/>
          <a:lstStyle/>
          <a:p>
            <a:pPr algn="ctr"/>
            <a:r>
              <a:rPr lang="en-US" b="1" dirty="0"/>
              <a:t>Agenda</a:t>
            </a:r>
          </a:p>
        </p:txBody>
      </p:sp>
      <p:sp>
        <p:nvSpPr>
          <p:cNvPr id="3" name="Content Placeholder 2">
            <a:extLst>
              <a:ext uri="{FF2B5EF4-FFF2-40B4-BE49-F238E27FC236}">
                <a16:creationId xmlns:a16="http://schemas.microsoft.com/office/drawing/2014/main" id="{90CD1AEC-4D92-434B-BCBA-F07C78DE7940}"/>
              </a:ext>
            </a:extLst>
          </p:cNvPr>
          <p:cNvSpPr>
            <a:spLocks noGrp="1"/>
          </p:cNvSpPr>
          <p:nvPr>
            <p:ph idx="1"/>
          </p:nvPr>
        </p:nvSpPr>
        <p:spPr/>
        <p:txBody>
          <a:bodyPr/>
          <a:lstStyle/>
          <a:p>
            <a:pPr algn="ctr"/>
            <a:r>
              <a:rPr lang="en-US" dirty="0"/>
              <a:t>Introduction</a:t>
            </a:r>
          </a:p>
          <a:p>
            <a:pPr algn="ctr"/>
            <a:r>
              <a:rPr lang="en-US" dirty="0"/>
              <a:t>Banking Industry of Russia</a:t>
            </a:r>
          </a:p>
          <a:p>
            <a:pPr algn="ctr"/>
            <a:r>
              <a:rPr lang="en-US" dirty="0"/>
              <a:t>Diamond theory of national advantage.</a:t>
            </a:r>
          </a:p>
          <a:p>
            <a:pPr algn="ctr"/>
            <a:r>
              <a:rPr lang="en-US" dirty="0"/>
              <a:t>Expansion success factors</a:t>
            </a:r>
          </a:p>
          <a:p>
            <a:pPr algn="ctr"/>
            <a:r>
              <a:rPr lang="en-US" dirty="0"/>
              <a:t>expansion barrier factors.</a:t>
            </a:r>
          </a:p>
          <a:p>
            <a:pPr algn="ctr"/>
            <a:r>
              <a:rPr lang="en-US" dirty="0"/>
              <a:t>Adjustments to be made.</a:t>
            </a:r>
          </a:p>
          <a:p>
            <a:pPr algn="ctr"/>
            <a:r>
              <a:rPr lang="en-US" dirty="0"/>
              <a:t>Recommendations</a:t>
            </a:r>
          </a:p>
          <a:p>
            <a:pPr algn="ctr"/>
            <a:r>
              <a:rPr lang="en-US" dirty="0"/>
              <a:t>Conclusion.</a:t>
            </a:r>
          </a:p>
        </p:txBody>
      </p:sp>
    </p:spTree>
    <p:extLst>
      <p:ext uri="{BB962C8B-B14F-4D97-AF65-F5344CB8AC3E}">
        <p14:creationId xmlns:p14="http://schemas.microsoft.com/office/powerpoint/2010/main" val="277312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5A548-4CE8-46E3-9552-126E76B044D7}"/>
              </a:ext>
            </a:extLst>
          </p:cNvPr>
          <p:cNvSpPr>
            <a:spLocks noGrp="1"/>
          </p:cNvSpPr>
          <p:nvPr>
            <p:ph type="title"/>
          </p:nvPr>
        </p:nvSpPr>
        <p:spPr/>
        <p:txBody>
          <a:bodyPr/>
          <a:lstStyle/>
          <a:p>
            <a:pPr algn="ctr"/>
            <a:r>
              <a:rPr lang="en-US" b="1" dirty="0"/>
              <a:t>Introduction: Banking industry in Russia.</a:t>
            </a:r>
          </a:p>
        </p:txBody>
      </p:sp>
      <p:sp>
        <p:nvSpPr>
          <p:cNvPr id="3" name="Content Placeholder 2">
            <a:extLst>
              <a:ext uri="{FF2B5EF4-FFF2-40B4-BE49-F238E27FC236}">
                <a16:creationId xmlns:a16="http://schemas.microsoft.com/office/drawing/2014/main" id="{653E6CF8-4D08-48FC-ADB7-744E72E8B636}"/>
              </a:ext>
            </a:extLst>
          </p:cNvPr>
          <p:cNvSpPr>
            <a:spLocks noGrp="1"/>
          </p:cNvSpPr>
          <p:nvPr>
            <p:ph idx="1"/>
          </p:nvPr>
        </p:nvSpPr>
        <p:spPr/>
        <p:txBody>
          <a:bodyPr>
            <a:normAutofit fontScale="92500"/>
          </a:bodyPr>
          <a:lstStyle/>
          <a:p>
            <a:r>
              <a:rPr lang="en-US" sz="3200" dirty="0">
                <a:effectLst/>
                <a:latin typeface="Times New Roman" panose="02020603050405020304" pitchFamily="18" charset="0"/>
                <a:ea typeface="Calibri" panose="020F0502020204030204" pitchFamily="34" charset="0"/>
              </a:rPr>
              <a:t>Russia is the fifth world’s largest economy in Europe with revenues of 256.8 billion.</a:t>
            </a:r>
          </a:p>
          <a:p>
            <a:r>
              <a:rPr lang="en-US" sz="3200" dirty="0">
                <a:latin typeface="Times New Roman" panose="02020603050405020304" pitchFamily="18" charset="0"/>
                <a:ea typeface="Calibri" panose="020F0502020204030204" pitchFamily="34" charset="0"/>
              </a:rPr>
              <a:t>Russia in an effective example of emerging market(</a:t>
            </a:r>
            <a:r>
              <a:rPr lang="en-US" sz="3200" dirty="0" err="1">
                <a:latin typeface="Times New Roman" panose="02020603050405020304" pitchFamily="18" charset="0"/>
                <a:ea typeface="Calibri" panose="020F0502020204030204" pitchFamily="34" charset="0"/>
              </a:rPr>
              <a:t>Fungacova</a:t>
            </a:r>
            <a:r>
              <a:rPr lang="en-US" sz="3200" dirty="0">
                <a:latin typeface="Times New Roman" panose="02020603050405020304" pitchFamily="18" charset="0"/>
                <a:ea typeface="Calibri" panose="020F0502020204030204" pitchFamily="34" charset="0"/>
              </a:rPr>
              <a:t> et al, 2010). That is, the lending rate is very low with a ratio of domestic GDP of 25.7% compared to 55% of the world’s average.</a:t>
            </a:r>
          </a:p>
          <a:p>
            <a:pPr marL="0" indent="0">
              <a:buNone/>
            </a:pPr>
            <a:br>
              <a:rPr lang="en-US" sz="2000" b="0" i="0" dirty="0">
                <a:solidFill>
                  <a:srgbClr val="202124"/>
                </a:solidFill>
                <a:effectLst/>
                <a:latin typeface="arial" panose="020B0604020202020204" pitchFamily="34" charset="0"/>
              </a:rPr>
            </a:br>
            <a:endParaRPr lang="en-US" sz="3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12278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C5C-C7DD-4287-B3C8-3D4AFD8BD810}"/>
              </a:ext>
            </a:extLst>
          </p:cNvPr>
          <p:cNvSpPr>
            <a:spLocks noGrp="1"/>
          </p:cNvSpPr>
          <p:nvPr>
            <p:ph type="title"/>
          </p:nvPr>
        </p:nvSpPr>
        <p:spPr/>
        <p:txBody>
          <a:bodyPr/>
          <a:lstStyle/>
          <a:p>
            <a:pPr algn="ctr"/>
            <a:r>
              <a:rPr lang="en-US" b="1" dirty="0"/>
              <a:t>Aspects of the demand of national advantage</a:t>
            </a:r>
            <a:r>
              <a:rPr lang="en-US" dirty="0"/>
              <a:t>.</a:t>
            </a:r>
          </a:p>
        </p:txBody>
      </p:sp>
      <p:sp>
        <p:nvSpPr>
          <p:cNvPr id="3" name="Content Placeholder 2">
            <a:extLst>
              <a:ext uri="{FF2B5EF4-FFF2-40B4-BE49-F238E27FC236}">
                <a16:creationId xmlns:a16="http://schemas.microsoft.com/office/drawing/2014/main" id="{83C14E79-CFEF-49AF-B920-CB2191F19B32}"/>
              </a:ext>
            </a:extLst>
          </p:cNvPr>
          <p:cNvSpPr>
            <a:spLocks noGrp="1"/>
          </p:cNvSpPr>
          <p:nvPr>
            <p:ph idx="1"/>
          </p:nvPr>
        </p:nvSpPr>
        <p:spPr/>
        <p:txBody>
          <a:bodyPr>
            <a:normAutofit/>
          </a:bodyPr>
          <a:lstStyle/>
          <a:p>
            <a:pPr algn="l" fontAlgn="base"/>
            <a:r>
              <a:rPr lang="en-US" b="0" dirty="0">
                <a:solidFill>
                  <a:schemeClr val="tx1"/>
                </a:solidFill>
                <a:effectLst/>
                <a:latin typeface="Georgia" panose="02040502050405020303" pitchFamily="18" charset="0"/>
              </a:rPr>
              <a:t>Expanding to a new international market can be both lucrative and a nightmare. These factors are called the determinants of the national advantage (</a:t>
            </a:r>
            <a:r>
              <a:rPr lang="en-US" b="0" dirty="0" err="1">
                <a:solidFill>
                  <a:schemeClr val="tx1"/>
                </a:solidFill>
                <a:effectLst/>
                <a:latin typeface="Georgia" panose="02040502050405020303" pitchFamily="18" charset="0"/>
              </a:rPr>
              <a:t>Mapuranga</a:t>
            </a:r>
            <a:r>
              <a:rPr lang="en-US" b="0" dirty="0">
                <a:solidFill>
                  <a:schemeClr val="tx1"/>
                </a:solidFill>
                <a:effectLst/>
                <a:latin typeface="Georgia" panose="02040502050405020303" pitchFamily="18" charset="0"/>
              </a:rPr>
              <a:t> et al, 2000).</a:t>
            </a:r>
          </a:p>
          <a:p>
            <a:pPr algn="l" fontAlgn="base"/>
            <a:r>
              <a:rPr lang="en-US" b="0" dirty="0">
                <a:solidFill>
                  <a:schemeClr val="tx1"/>
                </a:solidFill>
                <a:effectLst/>
                <a:latin typeface="Georgia" panose="02040502050405020303" pitchFamily="18" charset="0"/>
              </a:rPr>
              <a:t> They include</a:t>
            </a:r>
            <a:r>
              <a:rPr lang="en-US" dirty="0">
                <a:solidFill>
                  <a:schemeClr val="tx1"/>
                </a:solidFill>
                <a:latin typeface="Georgia" panose="02040502050405020303" pitchFamily="18" charset="0"/>
              </a:rPr>
              <a:t>, </a:t>
            </a:r>
            <a:r>
              <a:rPr lang="en-US" b="0" dirty="0">
                <a:solidFill>
                  <a:schemeClr val="tx1"/>
                </a:solidFill>
                <a:effectLst/>
                <a:latin typeface="Georgia" panose="02040502050405020303" pitchFamily="18" charset="0"/>
              </a:rPr>
              <a:t>Industrial rivalry</a:t>
            </a:r>
            <a:r>
              <a:rPr lang="en-US" dirty="0">
                <a:solidFill>
                  <a:schemeClr val="tx1"/>
                </a:solidFill>
                <a:latin typeface="Georgia" panose="02040502050405020303" pitchFamily="18" charset="0"/>
              </a:rPr>
              <a:t>, Demand conditions, </a:t>
            </a:r>
            <a:r>
              <a:rPr lang="en-US" b="0" dirty="0">
                <a:solidFill>
                  <a:schemeClr val="tx1"/>
                </a:solidFill>
                <a:effectLst/>
                <a:latin typeface="Georgia" panose="02040502050405020303" pitchFamily="18" charset="0"/>
              </a:rPr>
              <a:t>Related and supporting industries</a:t>
            </a:r>
            <a:r>
              <a:rPr lang="en-US" dirty="0">
                <a:solidFill>
                  <a:schemeClr val="tx1"/>
                </a:solidFill>
                <a:latin typeface="Georgia" panose="02040502050405020303" pitchFamily="18" charset="0"/>
              </a:rPr>
              <a:t>, and Factor endowments. </a:t>
            </a:r>
          </a:p>
          <a:p>
            <a:pPr algn="l" fontAlgn="base"/>
            <a:endParaRPr lang="en-US" b="0" dirty="0">
              <a:solidFill>
                <a:schemeClr val="tx1"/>
              </a:solidFill>
              <a:effectLst/>
              <a:latin typeface="Georgia" panose="02040502050405020303" pitchFamily="18" charset="0"/>
            </a:endParaRPr>
          </a:p>
          <a:p>
            <a:pPr marL="0" indent="0" algn="ctr" fontAlgn="base">
              <a:buNone/>
            </a:pPr>
            <a:r>
              <a:rPr lang="en-US" dirty="0">
                <a:solidFill>
                  <a:schemeClr val="accent2"/>
                </a:solidFill>
                <a:latin typeface="Georgia" panose="02040502050405020303" pitchFamily="18" charset="0"/>
              </a:rPr>
              <a:t>1. Industrial rivalry</a:t>
            </a:r>
            <a:endParaRPr lang="en-US" b="0" dirty="0">
              <a:solidFill>
                <a:schemeClr val="accent2"/>
              </a:solidFill>
              <a:effectLst/>
              <a:latin typeface="Georgia" panose="02040502050405020303" pitchFamily="18" charset="0"/>
            </a:endParaRPr>
          </a:p>
          <a:p>
            <a:r>
              <a:rPr lang="en-US" dirty="0"/>
              <a:t>Expansion of bank of America to Russia will face rivalry from already developed banks in Russia (Siaw et al, 2004). </a:t>
            </a:r>
          </a:p>
          <a:p>
            <a:r>
              <a:rPr lang="en-US" dirty="0"/>
              <a:t>For instance, the central bank of Russian federation is controls the entry of banks into the Russian market.</a:t>
            </a:r>
          </a:p>
          <a:p>
            <a:endParaRPr lang="en-US" dirty="0"/>
          </a:p>
        </p:txBody>
      </p:sp>
    </p:spTree>
    <p:extLst>
      <p:ext uri="{BB962C8B-B14F-4D97-AF65-F5344CB8AC3E}">
        <p14:creationId xmlns:p14="http://schemas.microsoft.com/office/powerpoint/2010/main" val="326003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3D1AE-24BB-4DA2-B5B6-E0363335DC55}"/>
              </a:ext>
            </a:extLst>
          </p:cNvPr>
          <p:cNvSpPr>
            <a:spLocks noGrp="1"/>
          </p:cNvSpPr>
          <p:nvPr>
            <p:ph type="title"/>
          </p:nvPr>
        </p:nvSpPr>
        <p:spPr/>
        <p:txBody>
          <a:bodyPr>
            <a:normAutofit fontScale="90000"/>
          </a:bodyPr>
          <a:lstStyle/>
          <a:p>
            <a:pPr algn="ctr" fontAlgn="base"/>
            <a:br>
              <a:rPr lang="en-US" b="0" dirty="0">
                <a:solidFill>
                  <a:srgbClr val="424142"/>
                </a:solidFill>
                <a:effectLst/>
                <a:latin typeface="Georgia" panose="02040502050405020303" pitchFamily="18" charset="0"/>
              </a:rPr>
            </a:br>
            <a:r>
              <a:rPr lang="en-US" b="1" dirty="0">
                <a:solidFill>
                  <a:schemeClr val="accent2"/>
                </a:solidFill>
              </a:rPr>
              <a:t>Demand conditions.</a:t>
            </a:r>
            <a:br>
              <a:rPr lang="en-US" b="0" dirty="0">
                <a:solidFill>
                  <a:srgbClr val="424142"/>
                </a:solidFill>
                <a:effectLst/>
                <a:latin typeface="Georgia" panose="02040502050405020303" pitchFamily="18" charset="0"/>
              </a:rPr>
            </a:br>
            <a:endParaRPr lang="en-US" dirty="0"/>
          </a:p>
        </p:txBody>
      </p:sp>
      <p:sp>
        <p:nvSpPr>
          <p:cNvPr id="3" name="Content Placeholder 2">
            <a:extLst>
              <a:ext uri="{FF2B5EF4-FFF2-40B4-BE49-F238E27FC236}">
                <a16:creationId xmlns:a16="http://schemas.microsoft.com/office/drawing/2014/main" id="{34395049-C2E0-425F-87B5-83D00B5023B0}"/>
              </a:ext>
            </a:extLst>
          </p:cNvPr>
          <p:cNvSpPr>
            <a:spLocks noGrp="1"/>
          </p:cNvSpPr>
          <p:nvPr>
            <p:ph idx="1"/>
          </p:nvPr>
        </p:nvSpPr>
        <p:spPr/>
        <p:txBody>
          <a:bodyPr/>
          <a:lstStyle/>
          <a:p>
            <a:r>
              <a:rPr lang="en-US" dirty="0"/>
              <a:t>The bank of America needs to consider the currency exchange rates, Policies for protection of their business, Immigration and employment laws of Russia, and Communication and transportation options (Siaw et al, 2004).  </a:t>
            </a:r>
          </a:p>
          <a:p>
            <a:endParaRPr lang="en-US" dirty="0"/>
          </a:p>
        </p:txBody>
      </p:sp>
    </p:spTree>
    <p:extLst>
      <p:ext uri="{BB962C8B-B14F-4D97-AF65-F5344CB8AC3E}">
        <p14:creationId xmlns:p14="http://schemas.microsoft.com/office/powerpoint/2010/main" val="150101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A686-520A-4DCC-B13D-5F4E858697E9}"/>
              </a:ext>
            </a:extLst>
          </p:cNvPr>
          <p:cNvSpPr>
            <a:spLocks noGrp="1"/>
          </p:cNvSpPr>
          <p:nvPr>
            <p:ph type="title"/>
          </p:nvPr>
        </p:nvSpPr>
        <p:spPr/>
        <p:txBody>
          <a:bodyPr>
            <a:normAutofit/>
          </a:bodyPr>
          <a:lstStyle/>
          <a:p>
            <a:pPr algn="ctr" fontAlgn="base"/>
            <a:r>
              <a:rPr lang="en-US" b="1" dirty="0">
                <a:solidFill>
                  <a:schemeClr val="accent2"/>
                </a:solidFill>
                <a:effectLst/>
              </a:rPr>
              <a:t>Related and supporting industries.</a:t>
            </a:r>
            <a:endParaRPr lang="en-US" b="1" dirty="0">
              <a:solidFill>
                <a:schemeClr val="accent2"/>
              </a:solidFill>
            </a:endParaRPr>
          </a:p>
        </p:txBody>
      </p:sp>
      <p:sp>
        <p:nvSpPr>
          <p:cNvPr id="3" name="Content Placeholder 2">
            <a:extLst>
              <a:ext uri="{FF2B5EF4-FFF2-40B4-BE49-F238E27FC236}">
                <a16:creationId xmlns:a16="http://schemas.microsoft.com/office/drawing/2014/main" id="{E9E70D7F-1356-4EFD-BF6F-D77CD9306CF1}"/>
              </a:ext>
            </a:extLst>
          </p:cNvPr>
          <p:cNvSpPr>
            <a:spLocks noGrp="1"/>
          </p:cNvSpPr>
          <p:nvPr>
            <p:ph idx="1"/>
          </p:nvPr>
        </p:nvSpPr>
        <p:spPr/>
        <p:txBody>
          <a:bodyPr>
            <a:normAutofit/>
          </a:bodyPr>
          <a:lstStyle/>
          <a:p>
            <a:r>
              <a:rPr lang="en-US" dirty="0"/>
              <a:t>Bank of America are likely to attract a lot of locals in Russia if they offer better interests and credit to the citizens of Russia.</a:t>
            </a:r>
          </a:p>
          <a:p>
            <a:r>
              <a:rPr lang="en-US" dirty="0"/>
              <a:t>They can offer discounts for small investments and lower the interests on saving accounts (Siaw et al, 2004). </a:t>
            </a:r>
          </a:p>
          <a:p>
            <a:pPr marL="0" indent="0">
              <a:buNone/>
            </a:pPr>
            <a:endParaRPr lang="en-US" dirty="0"/>
          </a:p>
        </p:txBody>
      </p:sp>
    </p:spTree>
    <p:extLst>
      <p:ext uri="{BB962C8B-B14F-4D97-AF65-F5344CB8AC3E}">
        <p14:creationId xmlns:p14="http://schemas.microsoft.com/office/powerpoint/2010/main" val="2491124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C4C30-C23B-41FD-B074-6FFA498C3464}"/>
              </a:ext>
            </a:extLst>
          </p:cNvPr>
          <p:cNvSpPr>
            <a:spLocks noGrp="1"/>
          </p:cNvSpPr>
          <p:nvPr>
            <p:ph type="title"/>
          </p:nvPr>
        </p:nvSpPr>
        <p:spPr/>
        <p:txBody>
          <a:bodyPr>
            <a:normAutofit/>
          </a:bodyPr>
          <a:lstStyle/>
          <a:p>
            <a:pPr algn="ctr" fontAlgn="base"/>
            <a:r>
              <a:rPr lang="en-US" b="1" dirty="0">
                <a:solidFill>
                  <a:schemeClr val="accent2"/>
                </a:solidFill>
              </a:rPr>
              <a:t>Factor endowments. </a:t>
            </a:r>
          </a:p>
        </p:txBody>
      </p:sp>
      <p:sp>
        <p:nvSpPr>
          <p:cNvPr id="3" name="Content Placeholder 2">
            <a:extLst>
              <a:ext uri="{FF2B5EF4-FFF2-40B4-BE49-F238E27FC236}">
                <a16:creationId xmlns:a16="http://schemas.microsoft.com/office/drawing/2014/main" id="{60D829D4-E5BB-42CC-A45A-0FA4C2FBF299}"/>
              </a:ext>
            </a:extLst>
          </p:cNvPr>
          <p:cNvSpPr>
            <a:spLocks noGrp="1"/>
          </p:cNvSpPr>
          <p:nvPr>
            <p:ph idx="1"/>
          </p:nvPr>
        </p:nvSpPr>
        <p:spPr/>
        <p:txBody>
          <a:bodyPr/>
          <a:lstStyle/>
          <a:p>
            <a:r>
              <a:rPr lang="en-US" dirty="0"/>
              <a:t>Russia is likely to benefit from the expansion of Bank of America in Russia since it will offer employment to the qualified citizens of Russia. (Siaw et al, 2004).</a:t>
            </a:r>
          </a:p>
          <a:p>
            <a:r>
              <a:rPr lang="en-US" dirty="0"/>
              <a:t>It will offer land at a profitable rate where Bank of America can set up their branch. </a:t>
            </a:r>
          </a:p>
        </p:txBody>
      </p:sp>
    </p:spTree>
    <p:extLst>
      <p:ext uri="{BB962C8B-B14F-4D97-AF65-F5344CB8AC3E}">
        <p14:creationId xmlns:p14="http://schemas.microsoft.com/office/powerpoint/2010/main" val="304460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E4FCF-F2B1-4B06-B91F-F79F7A7F233F}"/>
              </a:ext>
            </a:extLst>
          </p:cNvPr>
          <p:cNvSpPr>
            <a:spLocks noGrp="1"/>
          </p:cNvSpPr>
          <p:nvPr>
            <p:ph type="title"/>
          </p:nvPr>
        </p:nvSpPr>
        <p:spPr/>
        <p:txBody>
          <a:bodyPr/>
          <a:lstStyle/>
          <a:p>
            <a:pPr algn="ctr"/>
            <a:r>
              <a:rPr lang="en-US" b="1" dirty="0"/>
              <a:t>Expansion success forces.</a:t>
            </a:r>
          </a:p>
        </p:txBody>
      </p:sp>
      <p:sp>
        <p:nvSpPr>
          <p:cNvPr id="3" name="Content Placeholder 2">
            <a:extLst>
              <a:ext uri="{FF2B5EF4-FFF2-40B4-BE49-F238E27FC236}">
                <a16:creationId xmlns:a16="http://schemas.microsoft.com/office/drawing/2014/main" id="{74CD626A-36C8-4C81-AB77-91FD259DF811}"/>
              </a:ext>
            </a:extLst>
          </p:cNvPr>
          <p:cNvSpPr>
            <a:spLocks noGrp="1"/>
          </p:cNvSpPr>
          <p:nvPr>
            <p:ph idx="1"/>
          </p:nvPr>
        </p:nvSpPr>
        <p:spPr/>
        <p:txBody>
          <a:bodyPr>
            <a:normAutofit/>
          </a:bodyPr>
          <a:lstStyle/>
          <a:p>
            <a:r>
              <a:rPr lang="en-US" b="0" i="0" dirty="0">
                <a:solidFill>
                  <a:schemeClr val="tx1"/>
                </a:solidFill>
                <a:effectLst/>
                <a:latin typeface="arial" panose="020B0604020202020204" pitchFamily="34" charset="0"/>
              </a:rPr>
              <a:t>The success of Bank of America is likely to succeed</a:t>
            </a:r>
            <a:r>
              <a:rPr lang="en-US" dirty="0">
                <a:solidFill>
                  <a:schemeClr val="tx1"/>
                </a:solidFill>
                <a:latin typeface="arial" panose="020B0604020202020204" pitchFamily="34" charset="0"/>
              </a:rPr>
              <a:t> in Russia if they consider:</a:t>
            </a:r>
          </a:p>
          <a:p>
            <a:r>
              <a:rPr lang="en-US" b="0" i="0" dirty="0">
                <a:solidFill>
                  <a:schemeClr val="tx1"/>
                </a:solidFill>
                <a:effectLst/>
                <a:latin typeface="arial" panose="020B0604020202020204" pitchFamily="34" charset="0"/>
              </a:rPr>
              <a:t>Globalization.</a:t>
            </a:r>
          </a:p>
          <a:p>
            <a:r>
              <a:rPr lang="en-US" b="0" i="0" dirty="0">
                <a:solidFill>
                  <a:schemeClr val="tx1"/>
                </a:solidFill>
                <a:effectLst/>
                <a:latin typeface="arial" panose="020B0604020202020204" pitchFamily="34" charset="0"/>
              </a:rPr>
              <a:t>Understanding of the markets.</a:t>
            </a:r>
          </a:p>
          <a:p>
            <a:r>
              <a:rPr lang="en-US" b="0" i="0" dirty="0">
                <a:solidFill>
                  <a:schemeClr val="tx1"/>
                </a:solidFill>
                <a:effectLst/>
                <a:latin typeface="arial" panose="020B0604020202020204" pitchFamily="34" charset="0"/>
              </a:rPr>
              <a:t>Technological adeptness.</a:t>
            </a:r>
          </a:p>
          <a:p>
            <a:r>
              <a:rPr lang="en-US" b="0" i="0" dirty="0">
                <a:solidFill>
                  <a:schemeClr val="tx1"/>
                </a:solidFill>
                <a:effectLst/>
                <a:latin typeface="arial" panose="020B0604020202020204" pitchFamily="34" charset="0"/>
              </a:rPr>
              <a:t>Leadership. (Luo, 1999).</a:t>
            </a:r>
          </a:p>
        </p:txBody>
      </p:sp>
    </p:spTree>
    <p:extLst>
      <p:ext uri="{BB962C8B-B14F-4D97-AF65-F5344CB8AC3E}">
        <p14:creationId xmlns:p14="http://schemas.microsoft.com/office/powerpoint/2010/main" val="452042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01E2D-2694-4FE6-8C1E-90102A35ABBD}"/>
              </a:ext>
            </a:extLst>
          </p:cNvPr>
          <p:cNvSpPr>
            <a:spLocks noGrp="1"/>
          </p:cNvSpPr>
          <p:nvPr>
            <p:ph type="title"/>
          </p:nvPr>
        </p:nvSpPr>
        <p:spPr/>
        <p:txBody>
          <a:bodyPr/>
          <a:lstStyle/>
          <a:p>
            <a:pPr algn="ctr"/>
            <a:r>
              <a:rPr lang="en-US" b="1" dirty="0"/>
              <a:t>Barriers to successful expansion.</a:t>
            </a:r>
          </a:p>
        </p:txBody>
      </p:sp>
      <p:sp>
        <p:nvSpPr>
          <p:cNvPr id="3" name="Content Placeholder 2">
            <a:extLst>
              <a:ext uri="{FF2B5EF4-FFF2-40B4-BE49-F238E27FC236}">
                <a16:creationId xmlns:a16="http://schemas.microsoft.com/office/drawing/2014/main" id="{9D7C92DC-F167-4D5E-908E-56ED761967BB}"/>
              </a:ext>
            </a:extLst>
          </p:cNvPr>
          <p:cNvSpPr>
            <a:spLocks noGrp="1"/>
          </p:cNvSpPr>
          <p:nvPr>
            <p:ph idx="1"/>
          </p:nvPr>
        </p:nvSpPr>
        <p:spPr/>
        <p:txBody>
          <a:bodyPr>
            <a:normAutofit/>
          </a:bodyPr>
          <a:lstStyle/>
          <a:p>
            <a:r>
              <a:rPr lang="en-US" dirty="0"/>
              <a:t>The factors that may act as barriers to the success of Bank of America in Russia involve the following:</a:t>
            </a:r>
          </a:p>
          <a:p>
            <a:r>
              <a:rPr lang="en-US" dirty="0"/>
              <a:t>Language barriers.</a:t>
            </a:r>
          </a:p>
          <a:p>
            <a:r>
              <a:rPr lang="en-US" dirty="0"/>
              <a:t>Cultural differences.</a:t>
            </a:r>
          </a:p>
          <a:p>
            <a:r>
              <a:rPr lang="en-US" dirty="0"/>
              <a:t>Government regulations.</a:t>
            </a:r>
          </a:p>
          <a:p>
            <a:r>
              <a:rPr lang="en-US" dirty="0"/>
              <a:t>Competitors (</a:t>
            </a:r>
            <a:r>
              <a:rPr lang="en-US" dirty="0" err="1"/>
              <a:t>Burkus</a:t>
            </a:r>
            <a:r>
              <a:rPr lang="en-US" dirty="0"/>
              <a:t>, 2012). </a:t>
            </a:r>
          </a:p>
        </p:txBody>
      </p:sp>
    </p:spTree>
    <p:extLst>
      <p:ext uri="{BB962C8B-B14F-4D97-AF65-F5344CB8AC3E}">
        <p14:creationId xmlns:p14="http://schemas.microsoft.com/office/powerpoint/2010/main" val="32453590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303</TotalTime>
  <Words>1966</Words>
  <Application>Microsoft Office PowerPoint</Application>
  <PresentationFormat>Widescreen</PresentationFormat>
  <Paragraphs>108</Paragraphs>
  <Slides>13</Slides>
  <Notes>10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13</vt:i4>
      </vt:variant>
    </vt:vector>
  </HeadingPairs>
  <TitlesOfParts>
    <vt:vector size="26" baseType="lpstr">
      <vt:lpstr>Arial</vt:lpstr>
      <vt:lpstr>Arial</vt:lpstr>
      <vt:lpstr>Calibri</vt:lpstr>
      <vt:lpstr>Georgia</vt:lpstr>
      <vt:lpstr>Guardian Text Egyptian ACBJ Web</vt:lpstr>
      <vt:lpstr>Lava Std</vt:lpstr>
      <vt:lpstr>Nunito</vt:lpstr>
      <vt:lpstr>Roboto</vt:lpstr>
      <vt:lpstr>Times New Roman</vt:lpstr>
      <vt:lpstr>Trebuchet MS</vt:lpstr>
      <vt:lpstr>var(--font-family-calibre)</vt:lpstr>
      <vt:lpstr>Wingdings 3</vt:lpstr>
      <vt:lpstr>Facet</vt:lpstr>
      <vt:lpstr>BANK OF AMERICA EXPANSION TO RUSSIA.</vt:lpstr>
      <vt:lpstr>Agenda</vt:lpstr>
      <vt:lpstr>Introduction: Banking industry in Russia.</vt:lpstr>
      <vt:lpstr>Aspects of the demand of national advantage.</vt:lpstr>
      <vt:lpstr> Demand conditions. </vt:lpstr>
      <vt:lpstr>Related and supporting industries.</vt:lpstr>
      <vt:lpstr>Factor endowments. </vt:lpstr>
      <vt:lpstr>Expansion success forces.</vt:lpstr>
      <vt:lpstr>Barriers to successful expansion.</vt:lpstr>
      <vt:lpstr>Adjustments to be made by the bank of America.</vt:lpstr>
      <vt:lpstr>Recommendations.</vt:lpstr>
      <vt:lpstr>Conclusion.</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69</cp:revision>
  <dcterms:created xsi:type="dcterms:W3CDTF">2021-04-01T10:49:24Z</dcterms:created>
  <dcterms:modified xsi:type="dcterms:W3CDTF">2021-04-07T16:07:06Z</dcterms:modified>
</cp:coreProperties>
</file>